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94" r:id="rId4"/>
    <p:sldId id="293" r:id="rId5"/>
    <p:sldId id="295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304" r:id="rId14"/>
    <p:sldId id="331" r:id="rId15"/>
    <p:sldId id="307" r:id="rId16"/>
    <p:sldId id="332" r:id="rId17"/>
    <p:sldId id="308" r:id="rId18"/>
    <p:sldId id="334" r:id="rId19"/>
    <p:sldId id="333" r:id="rId20"/>
    <p:sldId id="318" r:id="rId21"/>
    <p:sldId id="324" r:id="rId22"/>
    <p:sldId id="325" r:id="rId23"/>
    <p:sldId id="326" r:id="rId24"/>
    <p:sldId id="327" r:id="rId25"/>
    <p:sldId id="3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3"/>
            <p14:sldId id="295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304"/>
            <p14:sldId id="331"/>
            <p14:sldId id="307"/>
            <p14:sldId id="332"/>
            <p14:sldId id="308"/>
            <p14:sldId id="334"/>
            <p14:sldId id="333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www.biostar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  <a:br>
              <a:rPr lang="tr-TR" b="1" dirty="0"/>
            </a:br>
            <a:r>
              <a:rPr lang="tr-TR" b="1" dirty="0" err="1"/>
              <a:t>Processing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0203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F14EAE-C78B-4CE8-27E8-B94177F3E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1026" name="Picture 2" descr="EJP RD – European Joint Programme on Rare Diseases">
            <a:extLst>
              <a:ext uri="{FF2B5EF4-FFF2-40B4-BE49-F238E27FC236}">
                <a16:creationId xmlns:a16="http://schemas.microsoft.com/office/drawing/2014/main" id="{188FAC9A-EEED-B434-017D-B1270BAC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698176C6-206F-2745-5665-20460B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D0FA4DF-FE52-E958-AB08-EA35B369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D7089CB-EFB1-0B3E-AC52-02BD3113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3A13A9E-D367-77F7-F755-8B738151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CD5CA5D5-ED8E-69D1-090E-628A0C0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E1AE02-A3A3-CE74-478B-E50780B6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C49534F-A83E-5065-B85B-43C0ACD9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6999CA-79CB-3313-6105-8C8493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CEC59-C8FD-80DB-0DED-293EA7C4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9C099-1535-2B4A-65C6-396294E4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896" y="1825625"/>
            <a:ext cx="5327904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dirty="0"/>
              <a:t> maps to forward strand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Red</a:t>
            </a:r>
            <a:r>
              <a:rPr lang="en-US" dirty="0"/>
              <a:t> maps to reverse strand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dirty="0"/>
              <a:t> bases are clipped</a:t>
            </a:r>
          </a:p>
          <a:p>
            <a:r>
              <a:rPr lang="en-US" dirty="0"/>
              <a:t>Underlined is the expected 5’ start of the</a:t>
            </a:r>
            <a:r>
              <a:rPr lang="tr-TR" dirty="0"/>
              <a:t> </a:t>
            </a:r>
            <a:r>
              <a:rPr lang="en-US" dirty="0"/>
              <a:t>read, given the mapping</a:t>
            </a:r>
          </a:p>
          <a:p>
            <a:r>
              <a:rPr lang="en-US" dirty="0"/>
              <a:t>What are the duplicate sets?</a:t>
            </a:r>
            <a:endParaRPr lang="tr-TR" dirty="0"/>
          </a:p>
          <a:p>
            <a:pPr lvl="1"/>
            <a:r>
              <a:rPr lang="en-US" dirty="0"/>
              <a:t>r1, r3, r5, r6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1)</a:t>
            </a:r>
          </a:p>
          <a:p>
            <a:pPr lvl="1"/>
            <a:r>
              <a:rPr lang="en-US" dirty="0"/>
              <a:t>r2, r4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7)</a:t>
            </a:r>
          </a:p>
          <a:p>
            <a:pPr lvl="1"/>
            <a:r>
              <a:rPr lang="en-US" dirty="0"/>
              <a:t>r7 (starts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3)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674172-F0C7-DB81-56A2-52D31BC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4" y="1985629"/>
            <a:ext cx="4839119" cy="4031329"/>
          </a:xfrm>
          <a:prstGeom prst="rect">
            <a:avLst/>
          </a:prstGeom>
        </p:spPr>
      </p:pic>
      <p:pic>
        <p:nvPicPr>
          <p:cNvPr id="8" name="Picture 2" descr="EJP RD – European Joint Programme on Rare Diseases">
            <a:extLst>
              <a:ext uri="{FF2B5EF4-FFF2-40B4-BE49-F238E27FC236}">
                <a16:creationId xmlns:a16="http://schemas.microsoft.com/office/drawing/2014/main" id="{135532AA-AF98-4CA7-8E87-E4CA13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183BA8-2DA9-5C1A-1B3E-6F7DFFB0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911" y="2322576"/>
            <a:ext cx="11164177" cy="32829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A5F54E9B-DE15-1BAC-DB17-B1D5F0E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C611E0-EF08-E719-A901-FE4B6F57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3457E6-C667-AD35-FDEF-E6A1FE1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DE1033-46FC-BF93-1917-27B8A603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2" y="2240279"/>
            <a:ext cx="4481818" cy="3936683"/>
          </a:xfrm>
        </p:spPr>
        <p:txBody>
          <a:bodyPr>
            <a:normAutofit/>
          </a:bodyPr>
          <a:lstStyle/>
          <a:p>
            <a:r>
              <a:rPr lang="en-US" sz="2400" dirty="0"/>
              <a:t>Duplicate status is indicated</a:t>
            </a:r>
            <a:r>
              <a:rPr lang="tr-TR" sz="2400" dirty="0"/>
              <a:t> </a:t>
            </a:r>
            <a:r>
              <a:rPr lang="en-US" sz="2400" dirty="0"/>
              <a:t>in SAM flag</a:t>
            </a:r>
          </a:p>
          <a:p>
            <a:r>
              <a:rPr lang="en-US" sz="2400" dirty="0"/>
              <a:t>Duplicates are </a:t>
            </a:r>
            <a:r>
              <a:rPr lang="en-US" sz="2400" b="1" dirty="0"/>
              <a:t>not removed</a:t>
            </a:r>
            <a:r>
              <a:rPr lang="en-US" sz="2400" dirty="0"/>
              <a:t>,</a:t>
            </a:r>
            <a:r>
              <a:rPr lang="tr-TR" sz="2400" dirty="0"/>
              <a:t> </a:t>
            </a:r>
            <a:r>
              <a:rPr lang="en-US" sz="2400" dirty="0"/>
              <a:t>just tagged (unless you</a:t>
            </a:r>
            <a:r>
              <a:rPr lang="tr-TR" sz="2400" dirty="0"/>
              <a:t> </a:t>
            </a:r>
            <a:r>
              <a:rPr lang="en-US" sz="2400" dirty="0"/>
              <a:t>request removal)</a:t>
            </a:r>
          </a:p>
          <a:p>
            <a:r>
              <a:rPr lang="en-US" sz="2400" dirty="0"/>
              <a:t>Downstream tools can read</a:t>
            </a:r>
            <a:r>
              <a:rPr lang="tr-TR" sz="2400" dirty="0"/>
              <a:t> </a:t>
            </a:r>
            <a:r>
              <a:rPr lang="en-US" sz="2400" dirty="0"/>
              <a:t>the tag and choose to ignore</a:t>
            </a:r>
            <a:r>
              <a:rPr lang="tr-TR" sz="2400" dirty="0"/>
              <a:t> </a:t>
            </a:r>
            <a:r>
              <a:rPr lang="en-US" sz="2400" dirty="0"/>
              <a:t>those reads</a:t>
            </a:r>
          </a:p>
          <a:p>
            <a:r>
              <a:rPr lang="en-US" sz="2400" dirty="0"/>
              <a:t>Most GATK tools ignore</a:t>
            </a:r>
            <a:r>
              <a:rPr lang="tr-TR" sz="2400" dirty="0"/>
              <a:t> </a:t>
            </a:r>
            <a:r>
              <a:rPr lang="en-US" sz="2400" dirty="0"/>
              <a:t>duplicates by default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9C8624-E0FB-E2B0-2856-0D109A9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0" y="1715096"/>
            <a:ext cx="6142252" cy="4572396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095CA8A7-947A-C5EE-9CA9-F5B11869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04D552-C043-6DAC-374E-9E9E6EC4C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  <a:endParaRPr lang="tr-TR" sz="2400" b="1" dirty="0"/>
          </a:p>
          <a:p>
            <a:pPr lvl="1"/>
            <a:r>
              <a:rPr lang="tr-TR" sz="2000" dirty="0"/>
              <a:t>P</a:t>
            </a:r>
            <a:r>
              <a:rPr lang="en-US" sz="2000" dirty="0" err="1"/>
              <a:t>hysics</a:t>
            </a:r>
            <a:r>
              <a:rPr lang="en-US" sz="2000" dirty="0"/>
              <a:t> or the chemistry of how the sequencing reaction works, </a:t>
            </a:r>
            <a:endParaRPr lang="tr-TR" sz="2000" dirty="0"/>
          </a:p>
          <a:p>
            <a:pPr lvl="1"/>
            <a:r>
              <a:rPr lang="tr-TR" sz="2000" dirty="0"/>
              <a:t>M</a:t>
            </a:r>
            <a:r>
              <a:rPr lang="en-US" sz="2000" dirty="0" err="1"/>
              <a:t>anufacturing</a:t>
            </a:r>
            <a:r>
              <a:rPr lang="en-US" sz="2000" dirty="0"/>
              <a:t> flaws in the equipment</a:t>
            </a:r>
            <a:endParaRPr lang="en-US" sz="2400" b="1" dirty="0"/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  <a:endParaRPr lang="tr-TR" sz="2400" b="1" dirty="0"/>
          </a:p>
          <a:p>
            <a:endParaRPr lang="tr-TR" sz="2400" b="1" dirty="0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7BD6081-08C0-B250-EC93-C08BBFF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572324-D949-0AC1-D150-5A688EAD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84F85A-D554-65DB-472F-8859FB78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A5B39EE-2065-7C3F-77A3-D25ED1F3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1" y="1619186"/>
            <a:ext cx="8827397" cy="4942460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3238B7D9-38C6-275F-AADB-B0FF43F9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0D6E3F7-3CEA-33A5-A8C1-BC9CF6A6E9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5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3A67F-21D0-3563-9A52-8020E34A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E8F18-64C2-2843-CE51-9F1766E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14" y="1825625"/>
            <a:ext cx="5096286" cy="4351338"/>
          </a:xfrm>
        </p:spPr>
        <p:txBody>
          <a:bodyPr>
            <a:normAutofit/>
          </a:bodyPr>
          <a:lstStyle/>
          <a:p>
            <a:r>
              <a:rPr lang="en-US" dirty="0"/>
              <a:t>Any sequence mismatch = </a:t>
            </a:r>
            <a:r>
              <a:rPr lang="en-US" b="1" dirty="0"/>
              <a:t>error </a:t>
            </a:r>
            <a:r>
              <a:rPr lang="en-US" b="1" i="1" dirty="0"/>
              <a:t>except known variants!</a:t>
            </a:r>
          </a:p>
          <a:p>
            <a:r>
              <a:rPr lang="en-US" dirty="0"/>
              <a:t>Keep track of number of observations and number of errors</a:t>
            </a:r>
            <a:r>
              <a:rPr lang="tr-TR" dirty="0"/>
              <a:t> </a:t>
            </a:r>
            <a:r>
              <a:rPr lang="en-US" dirty="0"/>
              <a:t>as a function of various error covariates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sz="2000" dirty="0"/>
              <a:t>(</a:t>
            </a:r>
            <a:r>
              <a:rPr lang="en-US" sz="2000" dirty="0"/>
              <a:t>lane, original quality score, machine cycle, and sequencing context)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91B8E5-976B-BE41-8CCD-3EC145B5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9" y="1690688"/>
            <a:ext cx="6014404" cy="4177707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FFDCFD78-54F7-7DAC-EFC6-BFFD6EF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BB9730-C7CF-0527-A914-237E85F8B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4319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98D328C-D471-7505-25EC-8BC0F6FF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69FA805-83FB-AF19-99D3-757F878C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A3D81726-D3C7-6E07-AFC3-95AA9E62E22A}"/>
              </a:ext>
            </a:extLst>
          </p:cNvPr>
          <p:cNvSpPr/>
          <p:nvPr/>
        </p:nvSpPr>
        <p:spPr>
          <a:xfrm>
            <a:off x="5148072" y="2616848"/>
            <a:ext cx="6748272" cy="213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2D055C5-A77C-A0C8-DB5B-46EC84B0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F59F74-BE4A-DC21-FFEC-7D582513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A72AF634-B507-8ECB-76E0-040592BE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B04517-A636-F829-2135-46134AE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5E93831-B034-C889-BA70-8D776D6E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6112EF-F052-0ECE-68E5-ACB21D0EB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EF45E55-EC60-4051-67F4-FA174362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5C47E-6452-74F9-D251-F21D0B66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0A9CA7B-6FE4-97EB-665B-2316C047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824E87-1802-D64E-0ED2-FDF52E8F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Score each of the haplotypes using an </a:t>
            </a:r>
            <a:r>
              <a:rPr lang="tr-TR" sz="4000" b="1" dirty="0" err="1"/>
              <a:t>pair</a:t>
            </a:r>
            <a:r>
              <a:rPr lang="en-US" sz="4000" b="1" dirty="0"/>
              <a:t>HMM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dirty="0">
                <a:solidFill>
                  <a:srgbClr val="000000"/>
                </a:solidFill>
              </a:rPr>
              <a:t>  1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</a:t>
            </a:r>
          </a:p>
          <a:p>
            <a:pPr marL="0" indent="0" algn="l">
              <a:buNone/>
            </a:pPr>
            <a:r>
              <a:rPr lang="tr-TR" sz="2400" dirty="0">
                <a:solidFill>
                  <a:srgbClr val="000000"/>
                </a:solidFill>
              </a:rPr>
              <a:t>  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633131" y="1387678"/>
            <a:ext cx="3720669" cy="1368529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895" y="3183179"/>
            <a:ext cx="2824171" cy="1521976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800300" y="2801664"/>
            <a:ext cx="357704" cy="3616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A4B943B-D845-AD22-41EB-7F8693B9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E88213-8EC5-FD63-B39B-37BAF4ECD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0DDE28C-57A9-0A1C-17D0-F41B0799B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474" y="5132127"/>
            <a:ext cx="1714649" cy="1524132"/>
          </a:xfrm>
          <a:prstGeom prst="rect">
            <a:avLst/>
          </a:prstGeom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DAE63B3F-77A7-1952-2F9B-46D3A7CE2CB4}"/>
              </a:ext>
            </a:extLst>
          </p:cNvPr>
          <p:cNvSpPr/>
          <p:nvPr/>
        </p:nvSpPr>
        <p:spPr>
          <a:xfrm>
            <a:off x="9787536" y="4705155"/>
            <a:ext cx="383231" cy="3874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531874"/>
            <a:ext cx="1562100" cy="508000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F4F23FCA-D16D-76A4-FF68-C45A2F31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3DC28B3-CE2C-0704-5E4A-06023B50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515600" cy="1325563"/>
          </a:xfrm>
        </p:spPr>
        <p:txBody>
          <a:bodyPr/>
          <a:lstStyle/>
          <a:p>
            <a:r>
              <a:rPr lang="en-US" b="1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F31F50E-B5AB-888F-05CD-ED4FE347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F40AB0-E261-ED87-D3DF-3C0AB14F6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BFF96C4-D437-C8EE-D6C4-4E681A9F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B81316-50D6-EDB1-9D7F-93E7A8F24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679616" y="1069848"/>
            <a:ext cx="3684566" cy="5148328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13F25E5E-4B3B-1C0B-AD9E-D5BB480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6B2016-787C-D2D7-7F2A-4235BF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89"/>
            <a:ext cx="10515600" cy="1325563"/>
          </a:xfrm>
        </p:spPr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FBA5693A-9389-BF64-B31E-C63B31D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C2788D-2068-7605-2537-4B5E1AB8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  <p:pic>
        <p:nvPicPr>
          <p:cNvPr id="7" name="Picture 2" descr="EJP RD – European Joint Programme on Rare Diseases">
            <a:extLst>
              <a:ext uri="{FF2B5EF4-FFF2-40B4-BE49-F238E27FC236}">
                <a16:creationId xmlns:a16="http://schemas.microsoft.com/office/drawing/2014/main" id="{62D8A9A6-6977-D27F-DFF2-8101461E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E9BA11-3FA7-158B-1852-5112469A4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139CDC8-D898-92F0-A052-755C183E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0D2D70-E372-5E0E-1037-4E827FE3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3064</TotalTime>
  <Words>746</Words>
  <Application>Microsoft Office PowerPoint</Application>
  <PresentationFormat>Geniş ekran</PresentationFormat>
  <Paragraphs>93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</vt:lpstr>
      <vt:lpstr>Office Theme</vt:lpstr>
      <vt:lpstr>Whole Exome Sequencing Processing</vt:lpstr>
      <vt:lpstr>Our Goal</vt:lpstr>
      <vt:lpstr>Genome Analysis Toolkit</vt:lpstr>
      <vt:lpstr>Where to get help</vt:lpstr>
      <vt:lpstr>Current Best Practices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Mark Duplicates</vt:lpstr>
      <vt:lpstr>Mark Duplicates</vt:lpstr>
      <vt:lpstr>Mark Duplicates</vt:lpstr>
      <vt:lpstr>Mark Duplicates</vt:lpstr>
      <vt:lpstr>Base Quality Score Recalibration</vt:lpstr>
      <vt:lpstr>Base Quality Score Recalibration</vt:lpstr>
      <vt:lpstr>Base Quality Score Recalibration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pairHMM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289</cp:revision>
  <dcterms:created xsi:type="dcterms:W3CDTF">2018-02-28T17:15:16Z</dcterms:created>
  <dcterms:modified xsi:type="dcterms:W3CDTF">2023-09-19T16:28:02Z</dcterms:modified>
</cp:coreProperties>
</file>